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  <p:sldId id="262" r:id="rId9"/>
    <p:sldId id="263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652" y="-8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992C7A-50C9-46D8-B535-707EEAE72EBE}" type="datetimeFigureOut">
              <a:rPr lang="es-AR" smtClean="0"/>
              <a:pPr/>
              <a:t>1/6/2017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8CD33F-4F5E-4F63-BD3A-6158B300F5F7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="" xmlns:p14="http://schemas.microsoft.com/office/powerpoint/2010/main" val="906698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CD33F-4F5E-4F63-BD3A-6158B300F5F7}" type="slidenum">
              <a:rPr lang="es-AR" smtClean="0"/>
              <a:pPr/>
              <a:t>2</a:t>
            </a:fld>
            <a:endParaRPr lang="es-AR"/>
          </a:p>
        </p:txBody>
      </p:sp>
    </p:spTree>
    <p:extLst>
      <p:ext uri="{BB962C8B-B14F-4D97-AF65-F5344CB8AC3E}">
        <p14:creationId xmlns="" xmlns:p14="http://schemas.microsoft.com/office/powerpoint/2010/main" val="3017252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EABC-4FBD-43CC-B74F-0C41CA3768B2}" type="datetimeFigureOut">
              <a:rPr lang="es-AR" smtClean="0"/>
              <a:pPr/>
              <a:t>1/6/2017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D9A3-73B1-4FED-BB71-233E9DE0A668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="" xmlns:p14="http://schemas.microsoft.com/office/powerpoint/2010/main" val="947002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EABC-4FBD-43CC-B74F-0C41CA3768B2}" type="datetimeFigureOut">
              <a:rPr lang="es-AR" smtClean="0"/>
              <a:pPr/>
              <a:t>1/6/2017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D9A3-73B1-4FED-BB71-233E9DE0A668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="" xmlns:p14="http://schemas.microsoft.com/office/powerpoint/2010/main" val="124915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EABC-4FBD-43CC-B74F-0C41CA3768B2}" type="datetimeFigureOut">
              <a:rPr lang="es-AR" smtClean="0"/>
              <a:pPr/>
              <a:t>1/6/2017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D9A3-73B1-4FED-BB71-233E9DE0A668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="" xmlns:p14="http://schemas.microsoft.com/office/powerpoint/2010/main" val="3028855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EABC-4FBD-43CC-B74F-0C41CA3768B2}" type="datetimeFigureOut">
              <a:rPr lang="es-AR" smtClean="0"/>
              <a:pPr/>
              <a:t>1/6/2017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D9A3-73B1-4FED-BB71-233E9DE0A668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="" xmlns:p14="http://schemas.microsoft.com/office/powerpoint/2010/main" val="3785542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EABC-4FBD-43CC-B74F-0C41CA3768B2}" type="datetimeFigureOut">
              <a:rPr lang="es-AR" smtClean="0"/>
              <a:pPr/>
              <a:t>1/6/2017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D9A3-73B1-4FED-BB71-233E9DE0A668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="" xmlns:p14="http://schemas.microsoft.com/office/powerpoint/2010/main" val="1277165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EABC-4FBD-43CC-B74F-0C41CA3768B2}" type="datetimeFigureOut">
              <a:rPr lang="es-AR" smtClean="0"/>
              <a:pPr/>
              <a:t>1/6/2017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D9A3-73B1-4FED-BB71-233E9DE0A668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="" xmlns:p14="http://schemas.microsoft.com/office/powerpoint/2010/main" val="2930871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EABC-4FBD-43CC-B74F-0C41CA3768B2}" type="datetimeFigureOut">
              <a:rPr lang="es-AR" smtClean="0"/>
              <a:pPr/>
              <a:t>1/6/2017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D9A3-73B1-4FED-BB71-233E9DE0A668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="" xmlns:p14="http://schemas.microsoft.com/office/powerpoint/2010/main" val="1668115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EABC-4FBD-43CC-B74F-0C41CA3768B2}" type="datetimeFigureOut">
              <a:rPr lang="es-AR" smtClean="0"/>
              <a:pPr/>
              <a:t>1/6/2017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D9A3-73B1-4FED-BB71-233E9DE0A668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="" xmlns:p14="http://schemas.microsoft.com/office/powerpoint/2010/main" val="85146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EABC-4FBD-43CC-B74F-0C41CA3768B2}" type="datetimeFigureOut">
              <a:rPr lang="es-AR" smtClean="0"/>
              <a:pPr/>
              <a:t>1/6/2017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D9A3-73B1-4FED-BB71-233E9DE0A668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="" xmlns:p14="http://schemas.microsoft.com/office/powerpoint/2010/main" val="3420796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EABC-4FBD-43CC-B74F-0C41CA3768B2}" type="datetimeFigureOut">
              <a:rPr lang="es-AR" smtClean="0"/>
              <a:pPr/>
              <a:t>1/6/2017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D9A3-73B1-4FED-BB71-233E9DE0A668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="" xmlns:p14="http://schemas.microsoft.com/office/powerpoint/2010/main" val="2172125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EABC-4FBD-43CC-B74F-0C41CA3768B2}" type="datetimeFigureOut">
              <a:rPr lang="es-AR" smtClean="0"/>
              <a:pPr/>
              <a:t>1/6/2017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D9A3-73B1-4FED-BB71-233E9DE0A668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="" xmlns:p14="http://schemas.microsoft.com/office/powerpoint/2010/main" val="1342295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EEABC-4FBD-43CC-B74F-0C41CA3768B2}" type="datetimeFigureOut">
              <a:rPr lang="es-AR" smtClean="0"/>
              <a:pPr/>
              <a:t>1/6/2017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FD9A3-73B1-4FED-BB71-233E9DE0A668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="" xmlns:p14="http://schemas.microsoft.com/office/powerpoint/2010/main" val="1237444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115616" y="126876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ES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o UI" pitchFamily="34" charset="0"/>
                <a:ea typeface="+mn-ea"/>
                <a:cs typeface="+mn-cs"/>
              </a:rPr>
              <a:t>Curso de Doctorado</a:t>
            </a:r>
            <a:r>
              <a:rPr lang="es-ES" dirty="0" smtClean="0"/>
              <a:t>:</a:t>
            </a:r>
            <a:br>
              <a:rPr lang="es-ES" dirty="0" smtClean="0"/>
            </a:br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o UI" pitchFamily="34" charset="0"/>
                <a:ea typeface="+mn-ea"/>
                <a:cs typeface="+mn-cs"/>
              </a:rPr>
              <a:t> </a:t>
            </a:r>
            <a:r>
              <a:rPr lang="es-A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o UI" pitchFamily="34" charset="0"/>
                <a:ea typeface="+mn-ea"/>
                <a:cs typeface="+mn-cs"/>
              </a:rPr>
              <a:t>Elementos de Producción </a:t>
            </a:r>
            <a:r>
              <a:rPr lang="es-A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o UI" pitchFamily="34" charset="0"/>
                <a:ea typeface="+mn-ea"/>
                <a:cs typeface="+mn-cs"/>
              </a:rPr>
              <a:t>C</a:t>
            </a:r>
            <a:r>
              <a:rPr lang="es-A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o UI" pitchFamily="34" charset="0"/>
                <a:ea typeface="+mn-ea"/>
                <a:cs typeface="+mn-cs"/>
              </a:rPr>
              <a:t>ientífica y Tecnológica</a:t>
            </a:r>
            <a:endParaRPr lang="es-AR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ao UI" pitchFamily="34" charset="0"/>
              <a:ea typeface="+mn-ea"/>
              <a:cs typeface="+mn-cs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987824" y="3356992"/>
            <a:ext cx="3888432" cy="2016224"/>
          </a:xfrm>
        </p:spPr>
        <p:txBody>
          <a:bodyPr>
            <a:normAutofit fontScale="70000" lnSpcReduction="20000"/>
          </a:bodyPr>
          <a:lstStyle/>
          <a:p>
            <a:r>
              <a:rPr lang="es-A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ao UI"/>
              </a:rPr>
              <a:t>Lic. Cuello, </a:t>
            </a:r>
            <a:r>
              <a:rPr lang="es-AR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ao UI"/>
              </a:rPr>
              <a:t>Hector</a:t>
            </a:r>
            <a:endParaRPr lang="es-AR" dirty="0" smtClean="0">
              <a:solidFill>
                <a:schemeClr val="tx1">
                  <a:lumMod val="65000"/>
                  <a:lumOff val="35000"/>
                </a:schemeClr>
              </a:solidFill>
              <a:latin typeface="Lao UI"/>
            </a:endParaRPr>
          </a:p>
          <a:p>
            <a:r>
              <a:rPr lang="es-A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ao UI"/>
              </a:rPr>
              <a:t>Lic. </a:t>
            </a:r>
            <a:r>
              <a:rPr lang="es-AR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ao UI"/>
              </a:rPr>
              <a:t>Garcia</a:t>
            </a:r>
            <a:r>
              <a:rPr lang="es-A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ao UI"/>
              </a:rPr>
              <a:t> Moro, Paula</a:t>
            </a:r>
          </a:p>
          <a:p>
            <a:r>
              <a:rPr lang="es-A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ao UI"/>
              </a:rPr>
              <a:t>Lic. </a:t>
            </a:r>
            <a:r>
              <a:rPr lang="es-AR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ao UI"/>
              </a:rPr>
              <a:t>Gonzalez</a:t>
            </a:r>
            <a:r>
              <a:rPr lang="es-A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ao UI"/>
              </a:rPr>
              <a:t> Anta, Gustavo </a:t>
            </a:r>
          </a:p>
          <a:p>
            <a:r>
              <a:rPr lang="es-A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ao UI"/>
              </a:rPr>
              <a:t>Lic. Feas, Daniela</a:t>
            </a:r>
          </a:p>
          <a:p>
            <a:r>
              <a:rPr lang="es-A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ao UI"/>
              </a:rPr>
              <a:t>Lic. </a:t>
            </a:r>
            <a:r>
              <a:rPr lang="es-AR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ao UI"/>
              </a:rPr>
              <a:t>Lamberti</a:t>
            </a:r>
            <a:r>
              <a:rPr lang="es-A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ao UI"/>
              </a:rPr>
              <a:t>, Melisa Luciana</a:t>
            </a:r>
            <a:endParaRPr lang="es-AR" dirty="0" smtClean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</a:endParaRPr>
          </a:p>
          <a:p>
            <a:endParaRPr lang="es-AR" dirty="0" smtClean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</a:endParaRPr>
          </a:p>
          <a:p>
            <a:endParaRPr lang="es-AR" dirty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-36512" y="0"/>
            <a:ext cx="971600" cy="688538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045086" y="6309320"/>
            <a:ext cx="31085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321175" eaLnBrk="0" hangingPunct="0">
              <a:spcBef>
                <a:spcPct val="20000"/>
              </a:spcBef>
            </a:pPr>
            <a:r>
              <a:rPr lang="es-E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o UI" pitchFamily="34" charset="0"/>
              </a:rPr>
              <a:t>Profesor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o UI" pitchFamily="34" charset="0"/>
              </a:rPr>
              <a:t>: Diego </a:t>
            </a:r>
            <a:r>
              <a:rPr lang="es-E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o UI" pitchFamily="34" charset="0"/>
              </a:rPr>
              <a:t>Golombek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ao UI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72008"/>
            <a:ext cx="1852524" cy="764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02820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042592" y="116632"/>
            <a:ext cx="810140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AR" sz="2800" b="1" dirty="0" smtClean="0"/>
              <a:t>CA METRIC: (n° total de citas/n° agradecimientos por cada entidad)</a:t>
            </a:r>
          </a:p>
          <a:p>
            <a:pPr algn="ctr"/>
            <a:r>
              <a:rPr lang="es-AR" dirty="0" smtClean="0"/>
              <a:t/>
            </a:r>
            <a:br>
              <a:rPr lang="es-AR" dirty="0" smtClean="0"/>
            </a:br>
            <a:endParaRPr lang="es-AR" dirty="0"/>
          </a:p>
        </p:txBody>
      </p:sp>
      <p:sp>
        <p:nvSpPr>
          <p:cNvPr id="5" name="4 Rectángulo"/>
          <p:cNvSpPr/>
          <p:nvPr/>
        </p:nvSpPr>
        <p:spPr>
          <a:xfrm>
            <a:off x="-36512" y="0"/>
            <a:ext cx="971600" cy="688538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10" name="9 Grupo"/>
          <p:cNvGrpSpPr/>
          <p:nvPr/>
        </p:nvGrpSpPr>
        <p:grpSpPr>
          <a:xfrm>
            <a:off x="1257912" y="1007169"/>
            <a:ext cx="7416824" cy="3744416"/>
            <a:chOff x="1547664" y="2924175"/>
            <a:chExt cx="5996136" cy="257058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00200" y="2924175"/>
              <a:ext cx="5943600" cy="100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63688" y="4005064"/>
              <a:ext cx="5772150" cy="390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47664" y="4509120"/>
              <a:ext cx="5876925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691680" y="5085184"/>
              <a:ext cx="5705475" cy="409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10 Rectángulo"/>
          <p:cNvSpPr/>
          <p:nvPr/>
        </p:nvSpPr>
        <p:spPr>
          <a:xfrm>
            <a:off x="1322896" y="5409048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AR" dirty="0" smtClean="0"/>
              <a:t>Hay una variación significativa en el total de agradecimientos recibidos y en el promedio de citas. </a:t>
            </a:r>
            <a:endParaRPr lang="es-AR" dirty="0"/>
          </a:p>
        </p:txBody>
      </p:sp>
      <p:sp>
        <p:nvSpPr>
          <p:cNvPr id="2" name="1 Elipse"/>
          <p:cNvSpPr/>
          <p:nvPr/>
        </p:nvSpPr>
        <p:spPr>
          <a:xfrm>
            <a:off x="1509778" y="1484784"/>
            <a:ext cx="5582502" cy="10704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rgbClr val="FF0000"/>
              </a:solidFill>
            </a:endParaRPr>
          </a:p>
        </p:txBody>
      </p:sp>
      <p:sp>
        <p:nvSpPr>
          <p:cNvPr id="3" name="2 Rectángulo redondeado"/>
          <p:cNvSpPr/>
          <p:nvPr/>
        </p:nvSpPr>
        <p:spPr>
          <a:xfrm>
            <a:off x="7768461" y="4129037"/>
            <a:ext cx="970153" cy="740619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-36512" y="0"/>
            <a:ext cx="971600" cy="688538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48941"/>
            <a:ext cx="6552728" cy="324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1229420" y="4581128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AR" dirty="0" smtClean="0"/>
              <a:t>Para las </a:t>
            </a:r>
            <a:r>
              <a:rPr lang="es-AR" b="1" dirty="0" smtClean="0"/>
              <a:t>agencias de financiamiento </a:t>
            </a:r>
            <a:r>
              <a:rPr lang="es-AR" dirty="0" smtClean="0"/>
              <a:t> los </a:t>
            </a:r>
            <a:r>
              <a:rPr lang="es-AR" b="1" dirty="0" smtClean="0"/>
              <a:t>agradecimientos se correlacionan</a:t>
            </a:r>
            <a:r>
              <a:rPr lang="es-AR" dirty="0" smtClean="0"/>
              <a:t> con la cantidad de fondos destinados a la investigación. </a:t>
            </a:r>
            <a:r>
              <a:rPr lang="es-AR" b="1" dirty="0" smtClean="0"/>
              <a:t>Para los individuos</a:t>
            </a:r>
            <a:r>
              <a:rPr lang="es-AR" dirty="0" smtClean="0"/>
              <a:t>, el número de agradecimientos podría i</a:t>
            </a:r>
            <a:r>
              <a:rPr lang="es-AR" b="1" dirty="0" smtClean="0"/>
              <a:t>ndicar la influencia de las personas agradecidas en las investigaciones.</a:t>
            </a:r>
            <a:endParaRPr lang="es-AR" dirty="0" smtClean="0"/>
          </a:p>
        </p:txBody>
      </p:sp>
      <p:cxnSp>
        <p:nvCxnSpPr>
          <p:cNvPr id="11" name="10 Conector recto"/>
          <p:cNvCxnSpPr/>
          <p:nvPr/>
        </p:nvCxnSpPr>
        <p:spPr>
          <a:xfrm>
            <a:off x="2123728" y="1412776"/>
            <a:ext cx="165618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1057368" y="134772"/>
            <a:ext cx="60011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000" b="1" dirty="0" smtClean="0"/>
              <a:t>Los agradecimientos no se correlacionan con las citas…</a:t>
            </a:r>
            <a:endParaRPr lang="es-AR" sz="2000" b="1" dirty="0"/>
          </a:p>
        </p:txBody>
      </p:sp>
      <p:sp>
        <p:nvSpPr>
          <p:cNvPr id="3" name="2 Elipse"/>
          <p:cNvSpPr/>
          <p:nvPr/>
        </p:nvSpPr>
        <p:spPr>
          <a:xfrm>
            <a:off x="2552204" y="2938636"/>
            <a:ext cx="4608512" cy="50405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="" xmlns:p14="http://schemas.microsoft.com/office/powerpoint/2010/main" val="203662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-36512" y="0"/>
            <a:ext cx="971600" cy="688538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835696" y="260648"/>
            <a:ext cx="58326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AR" sz="2800" b="1" dirty="0" smtClean="0"/>
              <a:t>CONCLUSIONES</a:t>
            </a:r>
            <a:endParaRPr lang="es-AR" sz="2800" b="1" dirty="0"/>
          </a:p>
        </p:txBody>
      </p:sp>
      <p:sp>
        <p:nvSpPr>
          <p:cNvPr id="9" name="8 Rectángulo"/>
          <p:cNvSpPr/>
          <p:nvPr/>
        </p:nvSpPr>
        <p:spPr>
          <a:xfrm>
            <a:off x="1403648" y="1443841"/>
            <a:ext cx="662473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s-AR" sz="2000" dirty="0" smtClean="0"/>
              <a:t> La tendencia de </a:t>
            </a:r>
            <a:r>
              <a:rPr lang="es-AR" sz="2000" b="1" dirty="0" smtClean="0"/>
              <a:t>agradecimientos</a:t>
            </a:r>
            <a:r>
              <a:rPr lang="es-AR" sz="2000" dirty="0" smtClean="0"/>
              <a:t> a los investigadores individuales </a:t>
            </a:r>
            <a:r>
              <a:rPr lang="es-AR" sz="2000" b="1" dirty="0" smtClean="0"/>
              <a:t>no se correlaciona </a:t>
            </a:r>
            <a:r>
              <a:rPr lang="es-AR" sz="2000" dirty="0" smtClean="0"/>
              <a:t>con las tendencias de </a:t>
            </a:r>
            <a:r>
              <a:rPr lang="es-AR" sz="2000" b="1" dirty="0" smtClean="0"/>
              <a:t>citas</a:t>
            </a:r>
            <a:r>
              <a:rPr lang="es-AR" sz="2000" dirty="0" smtClean="0"/>
              <a:t>, indicando la </a:t>
            </a:r>
            <a:r>
              <a:rPr lang="es-AR" sz="2000" b="1" dirty="0" smtClean="0"/>
              <a:t>necesidad de recompensar a los investigadores</a:t>
            </a:r>
            <a:r>
              <a:rPr lang="es-AR" sz="2000" dirty="0" smtClean="0"/>
              <a:t> con el merecido reconocimiento que se merecen por su aporte intelectual.</a:t>
            </a:r>
          </a:p>
          <a:p>
            <a:pPr algn="just">
              <a:buFont typeface="Wingdings" pitchFamily="2" charset="2"/>
              <a:buChar char="Ø"/>
            </a:pPr>
            <a:endParaRPr lang="es-AR" sz="2000" dirty="0" smtClean="0"/>
          </a:p>
          <a:p>
            <a:pPr algn="just">
              <a:buFont typeface="Wingdings" pitchFamily="2" charset="2"/>
              <a:buChar char="Ø"/>
            </a:pPr>
            <a:r>
              <a:rPr lang="es-AR" sz="2000" dirty="0" smtClean="0"/>
              <a:t> Las investigaciones financiadas solicitan agradecimiento que combinado con un acceso publico junto a otras mediciones pueden servir para evaluar la eficacia de los organismos a nivel nacional e internacional.</a:t>
            </a:r>
          </a:p>
          <a:p>
            <a:pPr algn="just">
              <a:buFont typeface="Wingdings" pitchFamily="2" charset="2"/>
              <a:buChar char="Ø"/>
            </a:pPr>
            <a:endParaRPr lang="es-AR" sz="2000" dirty="0" smtClean="0"/>
          </a:p>
          <a:p>
            <a:pPr algn="just">
              <a:buFont typeface="Wingdings" pitchFamily="2" charset="2"/>
              <a:buChar char="Ø"/>
            </a:pPr>
            <a:r>
              <a:rPr lang="es-AR" sz="2000" dirty="0" smtClean="0"/>
              <a:t> Es interesante analizar los impactos de las agencias/empresas que invierten en investigación.</a:t>
            </a:r>
            <a:endParaRPr lang="es-AR" sz="2000" dirty="0"/>
          </a:p>
        </p:txBody>
      </p:sp>
    </p:spTree>
    <p:extLst>
      <p:ext uri="{BB962C8B-B14F-4D97-AF65-F5344CB8AC3E}">
        <p14:creationId xmlns="" xmlns:p14="http://schemas.microsoft.com/office/powerpoint/2010/main" val="203662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755576" y="57699"/>
            <a:ext cx="7056784" cy="2795237"/>
            <a:chOff x="0" y="476672"/>
            <a:chExt cx="7094174" cy="3358477"/>
          </a:xfrm>
        </p:grpSpPr>
        <p:pic>
          <p:nvPicPr>
            <p:cNvPr id="5" name="4 Imagen" descr="Recorte de pantalla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76672"/>
              <a:ext cx="7094174" cy="3358477"/>
            </a:xfrm>
            <a:prstGeom prst="rect">
              <a:avLst/>
            </a:prstGeom>
          </p:spPr>
        </p:pic>
        <p:pic>
          <p:nvPicPr>
            <p:cNvPr id="6" name="5 Imagen" descr="Recorte de pantalla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8487" y="501732"/>
              <a:ext cx="1695687" cy="504895"/>
            </a:xfrm>
            <a:prstGeom prst="rect">
              <a:avLst/>
            </a:prstGeom>
          </p:spPr>
        </p:pic>
      </p:grpSp>
      <p:sp>
        <p:nvSpPr>
          <p:cNvPr id="14" name="13 CuadroTexto"/>
          <p:cNvSpPr txBox="1"/>
          <p:nvPr/>
        </p:nvSpPr>
        <p:spPr>
          <a:xfrm>
            <a:off x="1103512" y="3140968"/>
            <a:ext cx="786097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s-AR" sz="2000" dirty="0" smtClean="0"/>
              <a:t> Debido al </a:t>
            </a:r>
            <a:r>
              <a:rPr lang="es-AR" sz="2000" b="1" dirty="0" smtClean="0"/>
              <a:t>aumento de los autores en los </a:t>
            </a:r>
            <a:r>
              <a:rPr lang="es-AR" sz="2000" b="1" i="1" dirty="0" err="1" smtClean="0"/>
              <a:t>papers</a:t>
            </a:r>
            <a:r>
              <a:rPr lang="es-AR" sz="2000" dirty="0" smtClean="0"/>
              <a:t>, se debe adoptar un </a:t>
            </a:r>
            <a:r>
              <a:rPr lang="es-AR" sz="2000" b="1" dirty="0" smtClean="0"/>
              <a:t>orden</a:t>
            </a:r>
            <a:r>
              <a:rPr lang="es-AR" sz="2000" dirty="0" smtClean="0"/>
              <a:t>  de los mismos para reflejar la </a:t>
            </a:r>
            <a:r>
              <a:rPr lang="es-AR" sz="2000" b="1" dirty="0" smtClean="0"/>
              <a:t>contribución</a:t>
            </a:r>
            <a:r>
              <a:rPr lang="es-AR" sz="2000" dirty="0" smtClean="0"/>
              <a:t>, la cual podría ser evaluada por un comité. </a:t>
            </a:r>
          </a:p>
          <a:p>
            <a:pPr algn="just">
              <a:buFont typeface="Wingdings" pitchFamily="2" charset="2"/>
              <a:buChar char="Ø"/>
            </a:pPr>
            <a:endParaRPr lang="es-AR" sz="2000" dirty="0" smtClean="0"/>
          </a:p>
          <a:p>
            <a:pPr algn="just">
              <a:buFont typeface="Wingdings" pitchFamily="2" charset="2"/>
              <a:buChar char="Ø"/>
            </a:pPr>
            <a:r>
              <a:rPr lang="es-AR" sz="2000" dirty="0" smtClean="0"/>
              <a:t> Tradicionalmente </a:t>
            </a:r>
            <a:r>
              <a:rPr lang="es-AR" sz="2000" dirty="0"/>
              <a:t>el </a:t>
            </a:r>
            <a:r>
              <a:rPr lang="es-AR" sz="2000" b="1" dirty="0"/>
              <a:t>primer autor es el </a:t>
            </a:r>
            <a:r>
              <a:rPr lang="es-AR" sz="2000" b="1" dirty="0" smtClean="0"/>
              <a:t>más </a:t>
            </a:r>
            <a:r>
              <a:rPr lang="es-AR" sz="2000" b="1" dirty="0"/>
              <a:t>importante</a:t>
            </a:r>
            <a:r>
              <a:rPr lang="es-AR" sz="2000" dirty="0"/>
              <a:t>, el resto es por orden alfabético o por jerarquía reversa. </a:t>
            </a:r>
            <a:endParaRPr lang="es-AR" sz="2000" dirty="0" smtClean="0"/>
          </a:p>
          <a:p>
            <a:pPr algn="just">
              <a:buFont typeface="Wingdings" pitchFamily="2" charset="2"/>
              <a:buChar char="Ø"/>
            </a:pPr>
            <a:endParaRPr lang="es-AR" sz="2000" dirty="0"/>
          </a:p>
          <a:p>
            <a:pPr algn="just">
              <a:buFont typeface="Wingdings" pitchFamily="2" charset="2"/>
              <a:buChar char="Ø"/>
            </a:pPr>
            <a:r>
              <a:rPr lang="es-AR" sz="2000" dirty="0" smtClean="0"/>
              <a:t> Afirman que se requiere un </a:t>
            </a:r>
            <a:r>
              <a:rPr lang="es-AR" sz="2000" b="1" dirty="0" smtClean="0"/>
              <a:t>método simple para estimar el crédito </a:t>
            </a:r>
            <a:r>
              <a:rPr lang="es-AR" sz="2000" dirty="0" smtClean="0"/>
              <a:t>de los autores en la secuencia y ese método debe estar </a:t>
            </a:r>
            <a:r>
              <a:rPr lang="es-AR" sz="2000" b="1" dirty="0" smtClean="0"/>
              <a:t>asentado en el manuscrito</a:t>
            </a:r>
            <a:r>
              <a:rPr lang="es-AR" sz="2000" dirty="0"/>
              <a:t> </a:t>
            </a:r>
            <a:r>
              <a:rPr lang="es-AR" sz="2000" dirty="0" smtClean="0"/>
              <a:t>(agradecimientos) para evitar mal interpretaciones o asignaciones arbitrarias. </a:t>
            </a:r>
            <a:endParaRPr lang="es-AR" sz="2000" dirty="0"/>
          </a:p>
        </p:txBody>
      </p:sp>
      <p:sp>
        <p:nvSpPr>
          <p:cNvPr id="15" name="14 Rectángulo"/>
          <p:cNvSpPr/>
          <p:nvPr/>
        </p:nvSpPr>
        <p:spPr>
          <a:xfrm>
            <a:off x="-36512" y="0"/>
            <a:ext cx="971600" cy="688538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792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Recorte de pantall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0"/>
            <a:ext cx="5267832" cy="3403535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966316" y="3356992"/>
            <a:ext cx="7926164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s-AR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SDS</a:t>
            </a:r>
            <a:r>
              <a:rPr lang="es-A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es-AR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“</a:t>
            </a:r>
            <a:r>
              <a:rPr lang="es-AR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sequence</a:t>
            </a:r>
            <a:r>
              <a:rPr lang="es-AR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-determines-</a:t>
            </a:r>
            <a:r>
              <a:rPr lang="es-AR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credit</a:t>
            </a:r>
            <a:r>
              <a:rPr lang="es-AR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”:</a:t>
            </a:r>
            <a:r>
              <a:rPr lang="es-AR" b="1" dirty="0" smtClean="0"/>
              <a:t> </a:t>
            </a:r>
            <a:r>
              <a:rPr lang="es-AR" sz="1600" b="1" dirty="0" smtClean="0"/>
              <a:t>importancia decreciente</a:t>
            </a:r>
            <a:r>
              <a:rPr lang="es-AR" sz="1600" dirty="0" smtClean="0"/>
              <a:t>, el orden refleja la contribución relativa, el primer autor recibe el crédito por todo el impacto, el segundo la mitad, el tercero un tercio, </a:t>
            </a:r>
            <a:r>
              <a:rPr lang="es-AR" sz="1600" dirty="0" err="1" smtClean="0"/>
              <a:t>etc</a:t>
            </a:r>
            <a:r>
              <a:rPr lang="es-AR" sz="1600" dirty="0" smtClean="0"/>
              <a:t> (hasta el numero 10 después se considera el 5% del </a:t>
            </a:r>
            <a:r>
              <a:rPr lang="es-AR" sz="1600" dirty="0" err="1" smtClean="0"/>
              <a:t>credito</a:t>
            </a:r>
            <a:r>
              <a:rPr lang="es-AR" sz="1600" dirty="0" smtClean="0"/>
              <a:t> total).</a:t>
            </a:r>
          </a:p>
          <a:p>
            <a:pPr algn="just">
              <a:buFont typeface="Wingdings" pitchFamily="2" charset="2"/>
              <a:buChar char="Ø"/>
            </a:pPr>
            <a:endParaRPr lang="es-AR" dirty="0" smtClean="0"/>
          </a:p>
          <a:p>
            <a:pPr algn="just">
              <a:buFont typeface="Wingdings" pitchFamily="2" charset="2"/>
              <a:buChar char="Ø"/>
            </a:pPr>
            <a:r>
              <a:rPr lang="es-AR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EC</a:t>
            </a:r>
            <a:r>
              <a:rPr lang="es-A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“</a:t>
            </a:r>
            <a:r>
              <a:rPr lang="es-AR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equal</a:t>
            </a:r>
            <a:r>
              <a:rPr lang="es-A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AR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contribution</a:t>
            </a:r>
            <a:r>
              <a:rPr lang="es-A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”:  </a:t>
            </a:r>
            <a:r>
              <a:rPr lang="es-AR" sz="1600" dirty="0" smtClean="0"/>
              <a:t>orden alfabético, </a:t>
            </a:r>
            <a:r>
              <a:rPr lang="es-AR" sz="1600" b="1" dirty="0" smtClean="0"/>
              <a:t>contribución similar</a:t>
            </a:r>
            <a:r>
              <a:rPr lang="es-AR" sz="1600" dirty="0" smtClean="0"/>
              <a:t>, el impacto es dividido por el numero de autores pero con un mínimo del 5%. </a:t>
            </a:r>
          </a:p>
          <a:p>
            <a:pPr algn="just">
              <a:buFont typeface="Wingdings" pitchFamily="2" charset="2"/>
              <a:buChar char="Ø"/>
            </a:pPr>
            <a:endParaRPr lang="es-AR" dirty="0"/>
          </a:p>
          <a:p>
            <a:pPr algn="just">
              <a:buFont typeface="Wingdings" pitchFamily="2" charset="2"/>
              <a:buChar char="Ø"/>
            </a:pPr>
            <a:r>
              <a:rPr lang="es-AR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FLAE</a:t>
            </a:r>
            <a:r>
              <a:rPr lang="es-A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“</a:t>
            </a:r>
            <a:r>
              <a:rPr lang="es-AR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First-Last-Author-Emphasis</a:t>
            </a:r>
            <a:r>
              <a:rPr lang="es-A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”: </a:t>
            </a:r>
            <a:r>
              <a:rPr lang="es-AR" sz="1600" b="1" dirty="0" smtClean="0"/>
              <a:t>primer autor todo el impacto</a:t>
            </a:r>
            <a:r>
              <a:rPr lang="es-AR" sz="1600" dirty="0" smtClean="0"/>
              <a:t>, el </a:t>
            </a:r>
            <a:r>
              <a:rPr lang="es-AR" sz="1600" b="1" dirty="0" smtClean="0"/>
              <a:t>ultimo la mitad</a:t>
            </a:r>
            <a:r>
              <a:rPr lang="es-AR" sz="1600" dirty="0" smtClean="0"/>
              <a:t>, el resto recibe el  impacto total dividido por el numero total de autores. </a:t>
            </a:r>
          </a:p>
          <a:p>
            <a:pPr algn="just">
              <a:buFont typeface="Wingdings" pitchFamily="2" charset="2"/>
              <a:buChar char="Ø"/>
            </a:pPr>
            <a:endParaRPr lang="es-AR" dirty="0"/>
          </a:p>
          <a:p>
            <a:pPr algn="just">
              <a:buFont typeface="Wingdings" pitchFamily="2" charset="2"/>
              <a:buChar char="Ø"/>
            </a:pPr>
            <a:r>
              <a:rPr lang="es-AR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PCI</a:t>
            </a:r>
            <a:r>
              <a:rPr lang="es-A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“</a:t>
            </a:r>
            <a:r>
              <a:rPr lang="es-AR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percent-contribution-indicated</a:t>
            </a:r>
            <a:r>
              <a:rPr lang="es-A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”: </a:t>
            </a:r>
            <a:r>
              <a:rPr lang="es-AR" sz="1600" dirty="0"/>
              <a:t>Se </a:t>
            </a:r>
            <a:r>
              <a:rPr lang="es-AR" sz="1600" b="1" dirty="0"/>
              <a:t>detalla la contribución de cada autor  </a:t>
            </a:r>
            <a:r>
              <a:rPr lang="es-AR" sz="1600" dirty="0"/>
              <a:t>y se calcula sobre el porcentaje sobre el impacto total. </a:t>
            </a:r>
          </a:p>
        </p:txBody>
      </p:sp>
      <p:sp>
        <p:nvSpPr>
          <p:cNvPr id="6" name="5 Rectángulo"/>
          <p:cNvSpPr/>
          <p:nvPr/>
        </p:nvSpPr>
        <p:spPr>
          <a:xfrm>
            <a:off x="-36512" y="0"/>
            <a:ext cx="971600" cy="688538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150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Recorte de pantall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988840"/>
            <a:ext cx="6912142" cy="1770779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-36512" y="0"/>
            <a:ext cx="971600" cy="688538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662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b="26471"/>
          <a:stretch>
            <a:fillRect/>
          </a:stretch>
        </p:blipFill>
        <p:spPr bwMode="auto">
          <a:xfrm>
            <a:off x="899592" y="908720"/>
            <a:ext cx="824440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>
          <a:xfrm>
            <a:off x="-36512" y="0"/>
            <a:ext cx="971600" cy="688538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6115050" y="-2511127"/>
            <a:ext cx="257175" cy="580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1187624" y="3239105"/>
            <a:ext cx="756084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s-AR" b="1" dirty="0" smtClean="0"/>
              <a:t> Citas: </a:t>
            </a:r>
            <a:r>
              <a:rPr lang="es-AR" dirty="0" smtClean="0"/>
              <a:t>expresiones formales de aporte científico.  </a:t>
            </a:r>
          </a:p>
          <a:p>
            <a:pPr algn="just">
              <a:buFont typeface="Wingdings" pitchFamily="2" charset="2"/>
              <a:buChar char="Ø"/>
            </a:pPr>
            <a:endParaRPr lang="es-AR" dirty="0" smtClean="0"/>
          </a:p>
          <a:p>
            <a:pPr algn="just">
              <a:buFont typeface="Wingdings" pitchFamily="2" charset="2"/>
              <a:buChar char="Ø"/>
            </a:pPr>
            <a:r>
              <a:rPr lang="es-AR" b="1" dirty="0" smtClean="0"/>
              <a:t> Agradecimientos:  </a:t>
            </a:r>
            <a:r>
              <a:rPr lang="es-AR" dirty="0" smtClean="0"/>
              <a:t>expresiones personales o privadas de apreciación y contribución. Engloban diferentes relaciones entre personas, agencias, instituciones e investigaciones. </a:t>
            </a:r>
            <a:r>
              <a:rPr lang="es-AR" b="1" dirty="0" smtClean="0"/>
              <a:t>Tipos:</a:t>
            </a:r>
            <a:r>
              <a:rPr lang="es-AR" dirty="0" smtClean="0"/>
              <a:t> Soporte moral, financiero, editorial, de presentación, instrumental/técnico, conceptual o relación entre colegas.</a:t>
            </a:r>
          </a:p>
          <a:p>
            <a:pPr algn="just"/>
            <a:endParaRPr lang="es-AR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619672" y="620688"/>
            <a:ext cx="6768752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AR" sz="2000" dirty="0" smtClean="0"/>
              <a:t>Las citas pueden fallar en la descripción de la influencia de los diferentes factores en la comunicación científica. </a:t>
            </a:r>
            <a:endParaRPr lang="es-AR" sz="2000" dirty="0"/>
          </a:p>
        </p:txBody>
      </p:sp>
      <p:sp>
        <p:nvSpPr>
          <p:cNvPr id="5" name="4 Rectángulo"/>
          <p:cNvSpPr/>
          <p:nvPr/>
        </p:nvSpPr>
        <p:spPr>
          <a:xfrm>
            <a:off x="1115616" y="2537609"/>
            <a:ext cx="77048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AR" sz="2000" b="1" dirty="0" smtClean="0"/>
              <a:t>Midiendo los agradecimientos se puede analizar el impacto relativo de los actores en la investigación científica</a:t>
            </a:r>
            <a:endParaRPr lang="es-AR" sz="2000" dirty="0" smtClean="0"/>
          </a:p>
          <a:p>
            <a:pPr algn="ctr"/>
            <a:r>
              <a:rPr lang="es-AR" sz="2000" dirty="0" smtClean="0"/>
              <a:t/>
            </a:r>
            <a:br>
              <a:rPr lang="es-AR" sz="2000" dirty="0" smtClean="0"/>
            </a:br>
            <a:endParaRPr lang="es-AR" sz="2000" dirty="0"/>
          </a:p>
        </p:txBody>
      </p:sp>
      <p:sp>
        <p:nvSpPr>
          <p:cNvPr id="6" name="5 Rectángulo"/>
          <p:cNvSpPr/>
          <p:nvPr/>
        </p:nvSpPr>
        <p:spPr>
          <a:xfrm>
            <a:off x="1547664" y="4581128"/>
            <a:ext cx="6768752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AR" sz="2000" dirty="0" smtClean="0"/>
              <a:t>Los agradecimientos pueden ser considerados como una métrica paralela a las citas en el proceso de auditoría académica</a:t>
            </a:r>
            <a:endParaRPr lang="es-AR" sz="2000" dirty="0"/>
          </a:p>
        </p:txBody>
      </p:sp>
      <p:sp>
        <p:nvSpPr>
          <p:cNvPr id="8" name="7 Flecha abajo"/>
          <p:cNvSpPr/>
          <p:nvPr/>
        </p:nvSpPr>
        <p:spPr>
          <a:xfrm>
            <a:off x="4427984" y="1628800"/>
            <a:ext cx="576064" cy="648072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9" name="8 Rectángulo"/>
          <p:cNvSpPr/>
          <p:nvPr/>
        </p:nvSpPr>
        <p:spPr>
          <a:xfrm>
            <a:off x="-36512" y="0"/>
            <a:ext cx="971600" cy="688538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9 Flecha abajo"/>
          <p:cNvSpPr/>
          <p:nvPr/>
        </p:nvSpPr>
        <p:spPr>
          <a:xfrm>
            <a:off x="4427984" y="3645024"/>
            <a:ext cx="576064" cy="648072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-36512" y="0"/>
            <a:ext cx="971600" cy="688538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971600" y="457508"/>
            <a:ext cx="7956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AR" sz="2800" b="1" dirty="0" smtClean="0"/>
              <a:t>¿CÓMO CUANTIFICAR LOS AGRADECIMIENTOS?</a:t>
            </a:r>
            <a:endParaRPr lang="es-AR" sz="2800" b="1" dirty="0"/>
          </a:p>
        </p:txBody>
      </p:sp>
      <p:sp>
        <p:nvSpPr>
          <p:cNvPr id="7" name="6 Rectángulo"/>
          <p:cNvSpPr/>
          <p:nvPr/>
        </p:nvSpPr>
        <p:spPr>
          <a:xfrm>
            <a:off x="1187624" y="1484784"/>
            <a:ext cx="676875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s-AR" sz="2000" b="1" dirty="0" smtClean="0"/>
              <a:t> ACI </a:t>
            </a:r>
            <a:r>
              <a:rPr lang="es-AR" sz="2000" dirty="0" smtClean="0"/>
              <a:t>(Índice de citas autónomo)</a:t>
            </a:r>
          </a:p>
          <a:p>
            <a:pPr algn="just">
              <a:buFont typeface="Wingdings" pitchFamily="2" charset="2"/>
              <a:buChar char="Ø"/>
            </a:pPr>
            <a:endParaRPr lang="es-AR" sz="2000" dirty="0" smtClean="0"/>
          </a:p>
          <a:p>
            <a:pPr algn="just">
              <a:buFont typeface="Wingdings" pitchFamily="2" charset="2"/>
              <a:buChar char="Ø"/>
            </a:pPr>
            <a:r>
              <a:rPr lang="es-AR" sz="2000" dirty="0" smtClean="0"/>
              <a:t> Crearon un algoritmo basado en ACI para </a:t>
            </a:r>
            <a:r>
              <a:rPr lang="es-AR" sz="2000" b="1" dirty="0" smtClean="0"/>
              <a:t>extraer información</a:t>
            </a:r>
            <a:r>
              <a:rPr lang="es-AR" sz="2000" dirty="0" smtClean="0"/>
              <a:t> de los agradecimientos de las publicaciones.</a:t>
            </a:r>
          </a:p>
          <a:p>
            <a:pPr algn="just">
              <a:buFont typeface="Wingdings" pitchFamily="2" charset="2"/>
              <a:buChar char="Ø"/>
            </a:pPr>
            <a:endParaRPr lang="es-AR" sz="2000" dirty="0" smtClean="0"/>
          </a:p>
          <a:p>
            <a:pPr algn="just">
              <a:buFont typeface="Wingdings" pitchFamily="2" charset="2"/>
              <a:buChar char="Ø"/>
            </a:pPr>
            <a:r>
              <a:rPr lang="es-AR" sz="2000" dirty="0" smtClean="0"/>
              <a:t>Lo aplicaron a una biblioteca digital: </a:t>
            </a:r>
            <a:r>
              <a:rPr lang="es-AR" sz="2000" b="1" dirty="0" err="1" smtClean="0"/>
              <a:t>CiteSeer</a:t>
            </a:r>
            <a:r>
              <a:rPr lang="es-AR" sz="2000" b="1" dirty="0" smtClean="0"/>
              <a:t> digital </a:t>
            </a:r>
            <a:r>
              <a:rPr lang="es-AR" sz="2000" b="1" dirty="0" err="1" smtClean="0"/>
              <a:t>library</a:t>
            </a:r>
            <a:r>
              <a:rPr lang="es-AR" sz="2000" b="1" dirty="0" smtClean="0"/>
              <a:t> </a:t>
            </a:r>
            <a:r>
              <a:rPr lang="es-AR" sz="2000" dirty="0" smtClean="0"/>
              <a:t>(http:citeseer.ist.psu. </a:t>
            </a:r>
            <a:r>
              <a:rPr lang="es-AR" sz="2000" dirty="0" err="1" smtClean="0"/>
              <a:t>edu</a:t>
            </a:r>
            <a:r>
              <a:rPr lang="es-AR" sz="2000" dirty="0" smtClean="0"/>
              <a:t>), 1990-actualidad. Contrastaron con otra biblioteca: </a:t>
            </a:r>
            <a:r>
              <a:rPr lang="es-AR" sz="2000" b="1" dirty="0" smtClean="0"/>
              <a:t>Digital </a:t>
            </a:r>
            <a:r>
              <a:rPr lang="es-AR" sz="2000" b="1" dirty="0" err="1" smtClean="0"/>
              <a:t>Bibliography</a:t>
            </a:r>
            <a:r>
              <a:rPr lang="es-AR" sz="2000" b="1" dirty="0" smtClean="0"/>
              <a:t> and Library Project </a:t>
            </a:r>
            <a:r>
              <a:rPr lang="es-AR" sz="2000" dirty="0" smtClean="0"/>
              <a:t>(DBLP; http: dblp.uni-trier.de),  desde 1936.</a:t>
            </a:r>
          </a:p>
          <a:p>
            <a:pPr algn="just">
              <a:buFont typeface="Wingdings" pitchFamily="2" charset="2"/>
              <a:buChar char="Ø"/>
            </a:pPr>
            <a:endParaRPr lang="es-AR" dirty="0" smtClean="0"/>
          </a:p>
          <a:p>
            <a:pPr algn="just"/>
            <a:r>
              <a:rPr lang="es-AR" dirty="0" smtClean="0"/>
              <a:t/>
            </a:r>
            <a:br>
              <a:rPr lang="es-AR" dirty="0" smtClean="0"/>
            </a:br>
            <a:endParaRPr lang="es-AR" dirty="0"/>
          </a:p>
        </p:txBody>
      </p:sp>
      <p:sp>
        <p:nvSpPr>
          <p:cNvPr id="9" name="8 Rectángulo"/>
          <p:cNvSpPr/>
          <p:nvPr/>
        </p:nvSpPr>
        <p:spPr>
          <a:xfrm>
            <a:off x="1403648" y="5445224"/>
            <a:ext cx="6768752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AR" sz="2400" dirty="0" smtClean="0"/>
              <a:t>Restringieron el análisis desde 1990 hasta 2004</a:t>
            </a:r>
            <a:endParaRPr lang="es-AR" sz="2400" dirty="0"/>
          </a:p>
        </p:txBody>
      </p:sp>
    </p:spTree>
    <p:extLst>
      <p:ext uri="{BB962C8B-B14F-4D97-AF65-F5344CB8AC3E}">
        <p14:creationId xmlns="" xmlns:p14="http://schemas.microsoft.com/office/powerpoint/2010/main" val="203662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-36512" y="0"/>
            <a:ext cx="971600" cy="688538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547664" y="457508"/>
            <a:ext cx="66247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AR" sz="2800" b="1" dirty="0" smtClean="0"/>
              <a:t>EXTRACCIÓN DE LOS AGRADECIMIENTOS</a:t>
            </a:r>
            <a:endParaRPr lang="es-AR" sz="2800" b="1" dirty="0"/>
          </a:p>
        </p:txBody>
      </p:sp>
      <p:sp>
        <p:nvSpPr>
          <p:cNvPr id="7" name="6 Rectángulo"/>
          <p:cNvSpPr/>
          <p:nvPr/>
        </p:nvSpPr>
        <p:spPr>
          <a:xfrm>
            <a:off x="1547664" y="1844824"/>
            <a:ext cx="66967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s-AR" sz="2000" dirty="0" smtClean="0"/>
              <a:t> </a:t>
            </a:r>
            <a:r>
              <a:rPr lang="es-AR" sz="2000" b="1" dirty="0" smtClean="0"/>
              <a:t>Métodos de aprendizaje automatizados: </a:t>
            </a:r>
            <a:r>
              <a:rPr lang="es-AR" sz="2000" dirty="0" smtClean="0"/>
              <a:t>adaptables a nueva información.  Incluyen máquinas vectoriales de apoyo (SVM) como herramientas de clasificación.</a:t>
            </a:r>
          </a:p>
          <a:p>
            <a:pPr algn="just">
              <a:buFont typeface="Wingdings" pitchFamily="2" charset="2"/>
              <a:buChar char="Ø"/>
            </a:pPr>
            <a:endParaRPr lang="es-AR" sz="2000" dirty="0" smtClean="0"/>
          </a:p>
        </p:txBody>
      </p:sp>
      <p:sp>
        <p:nvSpPr>
          <p:cNvPr id="9" name="8 CuadroTexto"/>
          <p:cNvSpPr txBox="1"/>
          <p:nvPr/>
        </p:nvSpPr>
        <p:spPr>
          <a:xfrm>
            <a:off x="1763688" y="3284984"/>
            <a:ext cx="6048672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AR" sz="2000" dirty="0" smtClean="0"/>
              <a:t>Extracción en la primera hoja del documento y última antes de las referencias (donde suelen estar los agradecimientos). </a:t>
            </a:r>
            <a:endParaRPr lang="es-AR" sz="2000" dirty="0"/>
          </a:p>
        </p:txBody>
      </p:sp>
    </p:spTree>
    <p:extLst>
      <p:ext uri="{BB962C8B-B14F-4D97-AF65-F5344CB8AC3E}">
        <p14:creationId xmlns="" xmlns:p14="http://schemas.microsoft.com/office/powerpoint/2010/main" val="203662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-36512" y="0"/>
            <a:ext cx="971600" cy="688538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835696" y="97468"/>
            <a:ext cx="58326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AR" sz="2800" b="1" dirty="0" smtClean="0"/>
              <a:t>RESTULTADOS</a:t>
            </a:r>
            <a:endParaRPr lang="es-AR" sz="2800" b="1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908720"/>
            <a:ext cx="4149849" cy="3958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11 Rectángulo"/>
          <p:cNvSpPr/>
          <p:nvPr/>
        </p:nvSpPr>
        <p:spPr>
          <a:xfrm>
            <a:off x="1331640" y="5013176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AR" dirty="0" smtClean="0"/>
              <a:t>Para cada entidad, se calculó el n° de agradecimientos dentro de un documento de </a:t>
            </a:r>
            <a:r>
              <a:rPr lang="es-AR" dirty="0" err="1" smtClean="0"/>
              <a:t>CiteSeer</a:t>
            </a:r>
            <a:r>
              <a:rPr lang="es-AR" dirty="0" smtClean="0"/>
              <a:t>.</a:t>
            </a:r>
          </a:p>
          <a:p>
            <a:pPr algn="just"/>
            <a:r>
              <a:rPr lang="es-AR" dirty="0" smtClean="0"/>
              <a:t>Son </a:t>
            </a:r>
            <a:r>
              <a:rPr lang="es-AR" b="1" dirty="0" smtClean="0"/>
              <a:t>pocas las entidades </a:t>
            </a:r>
            <a:r>
              <a:rPr lang="es-AR" dirty="0" smtClean="0"/>
              <a:t>que se </a:t>
            </a:r>
            <a:r>
              <a:rPr lang="es-AR" b="1" dirty="0" smtClean="0"/>
              <a:t>nombran frecuentemente</a:t>
            </a:r>
            <a:r>
              <a:rPr lang="es-AR" dirty="0" smtClean="0"/>
              <a:t>, otro n° se nombra raramente.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1331640" y="620688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Se aplico el algoritmo a un n° de investigaciones dentro de un archivo </a:t>
            </a:r>
            <a:r>
              <a:rPr lang="es-AR" dirty="0" err="1" smtClean="0"/>
              <a:t>CiteSeer</a:t>
            </a:r>
            <a:r>
              <a:rPr lang="es-AR" dirty="0" smtClean="0"/>
              <a:t>, se encontró que solo el 56% tiene agradecimientos</a:t>
            </a:r>
            <a:endParaRPr lang="es-AR" dirty="0"/>
          </a:p>
        </p:txBody>
      </p:sp>
    </p:spTree>
    <p:extLst>
      <p:ext uri="{BB962C8B-B14F-4D97-AF65-F5344CB8AC3E}">
        <p14:creationId xmlns="" xmlns:p14="http://schemas.microsoft.com/office/powerpoint/2010/main" val="203662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615</TotalTime>
  <Words>703</Words>
  <Application>Microsoft Office PowerPoint</Application>
  <PresentationFormat>Presentación en pantalla (4:3)</PresentationFormat>
  <Paragraphs>54</Paragraphs>
  <Slides>12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Tema de Office</vt:lpstr>
      <vt:lpstr>Curso de Doctorado:  Elementos de Producción Científica y Tecnológica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Elementos de Producción Científica y Tecnológica</dc:title>
  <dc:creator>Melula</dc:creator>
  <cp:lastModifiedBy>Dani</cp:lastModifiedBy>
  <cp:revision>36</cp:revision>
  <dcterms:created xsi:type="dcterms:W3CDTF">2017-05-31T15:35:36Z</dcterms:created>
  <dcterms:modified xsi:type="dcterms:W3CDTF">2017-06-01T04:12:01Z</dcterms:modified>
</cp:coreProperties>
</file>